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294" r:id="rId3"/>
    <p:sldId id="269" r:id="rId4"/>
    <p:sldId id="265" r:id="rId5"/>
    <p:sldId id="299" r:id="rId6"/>
    <p:sldId id="298" r:id="rId7"/>
    <p:sldId id="287" r:id="rId8"/>
    <p:sldId id="268" r:id="rId9"/>
    <p:sldId id="283" r:id="rId10"/>
    <p:sldId id="276" r:id="rId11"/>
    <p:sldId id="278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696"/>
  </p:normalViewPr>
  <p:slideViewPr>
    <p:cSldViewPr snapToGrid="0" snapToObjects="1">
      <p:cViewPr>
        <p:scale>
          <a:sx n="120" d="100"/>
          <a:sy n="120" d="100"/>
        </p:scale>
        <p:origin x="864" y="-7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7C9DC2-4E70-8D46-B790-A7BB4187B181}" type="datetimeFigureOut">
              <a:rPr lang="en-US" smtClean="0"/>
              <a:t>8/22/18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12FA38-6B0A-5A43-B425-EBF415F9793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08423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6D1A08-7004-1A4E-A0DB-E06FE4931E15}" type="datetimeFigureOut">
              <a:rPr lang="en-US" smtClean="0"/>
              <a:t>8/22/18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864474-EA36-5B40-BF3F-D4F9E7D64F6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41636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Rob?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64474-EA36-5B40-BF3F-D4F9E7D64F69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6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64474-EA36-5B40-BF3F-D4F9E7D64F69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24514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Next </a:t>
            </a:r>
            <a:r>
              <a:rPr lang="mr-IN" dirty="0"/>
              <a:t>–</a:t>
            </a:r>
            <a:r>
              <a:rPr lang="en-US" dirty="0"/>
              <a:t> PowerPoint of</a:t>
            </a:r>
            <a:r>
              <a:rPr lang="en-US" baseline="0" dirty="0"/>
              <a:t> current students at workplace and opportunities received because of WPL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64474-EA36-5B40-BF3F-D4F9E7D64F69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1414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64474-EA36-5B40-BF3F-D4F9E7D64F69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40463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64474-EA36-5B40-BF3F-D4F9E7D64F69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40240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64474-EA36-5B40-BF3F-D4F9E7D64F69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36751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64474-EA36-5B40-BF3F-D4F9E7D64F69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08906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00600" y="4624668"/>
            <a:ext cx="4038600" cy="93345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AU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00600" y="5562599"/>
            <a:ext cx="4038600" cy="748553"/>
          </a:xfr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00" y="6425640"/>
            <a:ext cx="1232647" cy="365125"/>
          </a:xfrm>
        </p:spPr>
        <p:txBody>
          <a:bodyPr/>
          <a:lstStyle>
            <a:lvl1pPr algn="l">
              <a:defRPr/>
            </a:lvl1pPr>
          </a:lstStyle>
          <a:p>
            <a:fld id="{D728701E-CAF4-4159-9B3E-41C86DFFA30D}" type="datetimeFigureOut">
              <a:rPr lang="en-US" smtClean="0"/>
              <a:t>8/22/18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11153" y="6425640"/>
            <a:ext cx="2617694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82575" y="228600"/>
            <a:ext cx="4235450" cy="4187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624388" y="237744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624388" y="228600"/>
            <a:ext cx="2057400" cy="203911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6802438" y="2377440"/>
            <a:ext cx="2057400" cy="20391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8/22/18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7"/>
          </p:nvPr>
        </p:nvSpPr>
        <p:spPr>
          <a:xfrm>
            <a:off x="502920" y="1985963"/>
            <a:ext cx="3657413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dirty="0"/>
          </a:p>
        </p:txBody>
      </p:sp>
      <p:sp>
        <p:nvSpPr>
          <p:cNvPr id="14" name="Content Placeholder 2"/>
          <p:cNvSpPr>
            <a:spLocks noGrp="1"/>
          </p:cNvSpPr>
          <p:nvPr>
            <p:ph sz="half" idx="18"/>
          </p:nvPr>
        </p:nvSpPr>
        <p:spPr>
          <a:xfrm>
            <a:off x="502920" y="4164965"/>
            <a:ext cx="3657413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/>
          </p:nvPr>
        </p:nvSpPr>
        <p:spPr>
          <a:xfrm>
            <a:off x="4410075" y="1985963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dirty="0"/>
          </a:p>
        </p:txBody>
      </p:sp>
      <p:sp>
        <p:nvSpPr>
          <p:cNvPr id="16" name="Content Placeholder 2"/>
          <p:cNvSpPr>
            <a:spLocks noGrp="1"/>
          </p:cNvSpPr>
          <p:nvPr>
            <p:ph sz="half" idx="16"/>
          </p:nvPr>
        </p:nvSpPr>
        <p:spPr>
          <a:xfrm>
            <a:off x="4410075" y="4169664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8/22/18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8/22/18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5" y="228600"/>
            <a:ext cx="3451225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5" y="2571750"/>
            <a:ext cx="3255264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AU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68775" y="273050"/>
            <a:ext cx="4597399" cy="585311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3" y="3733800"/>
            <a:ext cx="3255264" cy="2392363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D728701E-CAF4-4159-9B3E-41C86DFFA30D}" type="datetimeFigureOut">
              <a:rPr lang="en-US" smtClean="0"/>
              <a:t>8/22/18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59305" y="6423585"/>
            <a:ext cx="3316941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9404" y="3124200"/>
            <a:ext cx="3898272" cy="87153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AU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6" y="228600"/>
            <a:ext cx="3460658" cy="634523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AU" dirty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69404" y="3995737"/>
            <a:ext cx="3898272" cy="2147888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D728701E-CAF4-4159-9B3E-41C86DFFA30D}" type="datetimeFigureOut">
              <a:rPr lang="en-US" smtClean="0"/>
              <a:t>8/22/18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91000" y="6423585"/>
            <a:ext cx="3005138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990110" y="3370730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6505" y="4424082"/>
            <a:ext cx="6191157" cy="83371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AU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5" y="228600"/>
            <a:ext cx="6378389" cy="418795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AU" dirty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6505" y="5257799"/>
            <a:ext cx="6191157" cy="885825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8/22/18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6802438" y="2377440"/>
            <a:ext cx="2057400" cy="20391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327212" y="4632792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4" y="228600"/>
            <a:ext cx="6387167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4" y="2571750"/>
            <a:ext cx="6181611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AU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4" y="3733800"/>
            <a:ext cx="6179566" cy="2392363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212262" y="6235607"/>
            <a:ext cx="134839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728701E-CAF4-4159-9B3E-41C86DFFA30D}" type="datetimeFigureOut">
              <a:rPr lang="en-US" smtClean="0"/>
              <a:t>8/22/18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095" y="6235607"/>
            <a:ext cx="4648105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6802438" y="237494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AU" dirty="0"/>
              <a:t>Drag picture to placeholder or click icon to add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6802438" y="4535424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AU" dirty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5" y="228600"/>
            <a:ext cx="4235450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4" y="2571750"/>
            <a:ext cx="4016633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AU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4" y="3733800"/>
            <a:ext cx="4015304" cy="2392363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0" y="6235607"/>
            <a:ext cx="134839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728701E-CAF4-4159-9B3E-41C86DFFA30D}" type="datetimeFigureOut">
              <a:rPr lang="en-US" smtClean="0"/>
              <a:t>8/22/18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095" y="6235607"/>
            <a:ext cx="2590705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4624388" y="4534726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624388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AU" dirty="0"/>
              <a:t>Drag picture to placeholder or click icon to add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4624388" y="2381663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AU" dirty="0"/>
              <a:t>Drag picture to placeholder or click icon to add</a:t>
            </a:r>
            <a:endParaRPr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5"/>
          </p:nvPr>
        </p:nvSpPr>
        <p:spPr>
          <a:xfrm>
            <a:off x="6803136" y="2381662"/>
            <a:ext cx="2057400" cy="418795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AU" dirty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3124200"/>
            <a:ext cx="3108960" cy="87153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AU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5" y="2365248"/>
            <a:ext cx="4240119" cy="418795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AU" dirty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3995737"/>
            <a:ext cx="3108960" cy="2147888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D728701E-CAF4-4159-9B3E-41C86DFFA30D}" type="datetimeFigureOut">
              <a:rPr lang="en-US" smtClean="0"/>
              <a:t>8/22/18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91000" y="6423585"/>
            <a:ext cx="3005138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750361" y="3370730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277905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AU" dirty="0"/>
              <a:t>Drag picture to placeholder or click icon to add</a:t>
            </a:r>
            <a:endParaRPr/>
          </a:p>
        </p:txBody>
      </p:sp>
      <p:sp>
        <p:nvSpPr>
          <p:cNvPr id="15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2460625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AU" dirty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8/22/18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210550" y="282574"/>
            <a:ext cx="642097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8/22/18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8068235" y="282574"/>
            <a:ext cx="91440" cy="1600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95772" y="954742"/>
            <a:ext cx="681318" cy="5171422"/>
          </a:xfrm>
        </p:spPr>
        <p:txBody>
          <a:bodyPr vert="eaVert" anchor="t" anchorCtr="0"/>
          <a:lstStyle/>
          <a:p>
            <a:r>
              <a:rPr lang="en-AU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58756"/>
            <a:ext cx="6858000" cy="5184869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8/22/18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 rot="16200000">
            <a:off x="8593111" y="561668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134471"/>
            <a:ext cx="7556313" cy="995082"/>
          </a:xfrm>
        </p:spPr>
        <p:txBody>
          <a:bodyPr anchor="b" anchorCtr="0"/>
          <a:lstStyle/>
          <a:p>
            <a:r>
              <a:rPr lang="en-AU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8/22/18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498518" y="1129553"/>
            <a:ext cx="7558960" cy="774700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>
              <a:buNone/>
              <a:defRPr kumimoji="0" sz="2400" b="0" i="0" u="none" strike="noStrike" kern="1200" cap="none" spc="0" normalizeH="0" baseline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2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00600" y="4624668"/>
            <a:ext cx="4038600" cy="93345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AU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00600" y="5562599"/>
            <a:ext cx="4038600" cy="748553"/>
          </a:xfr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00" y="6425640"/>
            <a:ext cx="1232647" cy="365125"/>
          </a:xfrm>
        </p:spPr>
        <p:txBody>
          <a:bodyPr/>
          <a:lstStyle>
            <a:lvl1pPr algn="l">
              <a:defRPr/>
            </a:lvl1pPr>
          </a:lstStyle>
          <a:p>
            <a:fld id="{D728701E-CAF4-4159-9B3E-41C86DFFA30D}" type="datetimeFigureOut">
              <a:rPr lang="en-US" smtClean="0"/>
              <a:t>8/22/18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11153" y="6425640"/>
            <a:ext cx="2617694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82575" y="228600"/>
            <a:ext cx="4235450" cy="4187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624388" y="237744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624388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AU" dirty="0"/>
              <a:t>Drag picture to placeholder or click icon to add</a:t>
            </a:r>
            <a:endParaRPr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6802438" y="237744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AU" dirty="0"/>
              <a:t>Drag picture to placeholder or click icon to add</a:t>
            </a:r>
            <a:endParaRPr/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1779494"/>
            <a:ext cx="3086100" cy="2040905"/>
          </a:xfrm>
        </p:spPr>
        <p:txBody>
          <a:bodyPr lIns="45720" tIns="45720" rIns="45720" anchor="t">
            <a:noAutofit/>
          </a:bodyPr>
          <a:lstStyle>
            <a:lvl1pPr marL="0" indent="0" algn="ctr">
              <a:spcBef>
                <a:spcPts val="600"/>
              </a:spcBef>
              <a:buNone/>
              <a:defRPr sz="46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AU"/>
              <a:t>Click to edit Master text styles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58907" y="228600"/>
            <a:ext cx="8200930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3124200"/>
            <a:ext cx="5638800" cy="1362075"/>
          </a:xfrm>
        </p:spPr>
        <p:txBody>
          <a:bodyPr anchor="b" anchorCtr="0">
            <a:normAutofit/>
          </a:bodyPr>
          <a:lstStyle>
            <a:lvl1pPr algn="l">
              <a:defRPr sz="3200" b="0" cap="none" baseline="0">
                <a:solidFill>
                  <a:schemeClr val="bg1"/>
                </a:solidFill>
              </a:defRPr>
            </a:lvl1pPr>
          </a:lstStyle>
          <a:p>
            <a:r>
              <a:rPr lang="en-AU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4495800"/>
            <a:ext cx="5638800" cy="1500187"/>
          </a:xfrm>
        </p:spPr>
        <p:txBody>
          <a:bodyPr anchor="t" anchorCtr="0">
            <a:normAutofit/>
          </a:bodyPr>
          <a:lstStyle>
            <a:lvl1pPr marL="0" indent="0">
              <a:spcBef>
                <a:spcPts val="300"/>
              </a:spcBef>
              <a:buNone/>
              <a:defRPr sz="1400" cap="none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8906" y="6248774"/>
            <a:ext cx="1474694" cy="3651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fld id="{D728701E-CAF4-4159-9B3E-41C86DFFA30D}" type="datetimeFigureOut">
              <a:rPr lang="en-US" smtClean="0"/>
              <a:t>8/22/18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86000" y="6248774"/>
            <a:ext cx="5638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05800" y="6248774"/>
            <a:ext cx="554038" cy="365125"/>
          </a:xfrm>
        </p:spPr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003612" y="3110754"/>
            <a:ext cx="260909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40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9" name="Rectangle 8"/>
          <p:cNvSpPr/>
          <p:nvPr/>
        </p:nvSpPr>
        <p:spPr>
          <a:xfrm>
            <a:off x="285750" y="228600"/>
            <a:ext cx="212725" cy="634523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210550" y="282574"/>
            <a:ext cx="642097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8068235" y="282574"/>
            <a:ext cx="91440" cy="1600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51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9987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8/22/18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/>
              <a:t>Click to edit Master title style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7541" y="2447365"/>
            <a:ext cx="3657600" cy="367879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399878" y="2447365"/>
            <a:ext cx="3657600" cy="367879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8/22/18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7541" y="2070847"/>
            <a:ext cx="3657600" cy="322729"/>
          </a:xfrm>
          <a:prstGeom prst="rect">
            <a:avLst/>
          </a:prstGeom>
          <a:solidFill>
            <a:schemeClr val="accent3"/>
          </a:solidFill>
        </p:spPr>
        <p:txBody>
          <a:bodyPr tIns="0" bIns="0"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99878" y="2070847"/>
            <a:ext cx="3657600" cy="3227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tIns="0" bIns="0"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517" y="1985963"/>
            <a:ext cx="7569157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8/22/18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4"/>
          </p:nvPr>
        </p:nvSpPr>
        <p:spPr>
          <a:xfrm>
            <a:off x="498517" y="4164965"/>
            <a:ext cx="7569157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dirty="0"/>
          </a:p>
        </p:txBody>
      </p:sp>
      <p:sp>
        <p:nvSpPr>
          <p:cNvPr id="14" name="Rectangle 13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05800" y="242234"/>
            <a:ext cx="554038" cy="365125"/>
          </a:xfrm>
        </p:spPr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10075" y="1985963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8/22/18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5"/>
          </p:nvPr>
        </p:nvSpPr>
        <p:spPr>
          <a:xfrm>
            <a:off x="49851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6"/>
          </p:nvPr>
        </p:nvSpPr>
        <p:spPr>
          <a:xfrm>
            <a:off x="4410075" y="4169664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8474" y="484094"/>
            <a:ext cx="7556313" cy="111610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AU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8474" y="1981200"/>
            <a:ext cx="7556313" cy="4144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95247" y="642358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D728701E-CAF4-4159-9B3E-41C86DFFA30D}" type="datetimeFigureOut">
              <a:rPr lang="en-US" smtClean="0"/>
              <a:t>8/22/18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1706" y="6423585"/>
            <a:ext cx="6122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05800" y="242234"/>
            <a:ext cx="5540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162F1D00-BD13-4404-86B0-79703945A0A7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  <p:sldLayoutId id="2147483730" r:id="rId13"/>
    <p:sldLayoutId id="2147483731" r:id="rId14"/>
    <p:sldLayoutId id="2147483732" r:id="rId15"/>
    <p:sldLayoutId id="2147483733" r:id="rId16"/>
    <p:sldLayoutId id="2147483734" r:id="rId17"/>
    <p:sldLayoutId id="2147483735" r:id="rId18"/>
    <p:sldLayoutId id="2147483736" r:id="rId19"/>
    <p:sldLayoutId id="2147483737" r:id="rId20"/>
  </p:sldLayoutIdLst>
  <p:txStyles>
    <p:titleStyle>
      <a:lvl1pPr algn="l" defTabSz="914400" rtl="0" eaLnBrk="1" latinLnBrk="0" hangingPunct="1">
        <a:spcBef>
          <a:spcPct val="0"/>
        </a:spcBef>
        <a:buNone/>
        <a:defRPr sz="3600" b="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2000"/>
        </a:spcBef>
        <a:buClr>
          <a:schemeClr val="accent1"/>
        </a:buClr>
        <a:buSzPct val="75000"/>
        <a:buFont typeface="Wingdings" pitchFamily="2" charset="2"/>
        <a:buChar char="n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377950" indent="-22860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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603375" indent="-2286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"/>
        <a:defRPr lang="en-US" sz="1800" kern="1200" baseline="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1830388" indent="-22860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"/>
        <a:defRPr lang="en-US" sz="1800" kern="1200" baseline="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"/>
        <a:defRPr lang="en-US" sz="1800" kern="1200" baseline="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mailto:Erin.gallen@cewa.edu.au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4281" y="4624668"/>
            <a:ext cx="8544919" cy="1478216"/>
          </a:xfrm>
        </p:spPr>
        <p:txBody>
          <a:bodyPr>
            <a:normAutofit/>
          </a:bodyPr>
          <a:lstStyle/>
          <a:p>
            <a:r>
              <a:rPr lang="en-US" dirty="0"/>
              <a:t>Workplace Learning Program</a:t>
            </a:r>
            <a:br>
              <a:rPr lang="en-US" dirty="0"/>
            </a:br>
            <a:r>
              <a:rPr lang="en-US" dirty="0"/>
              <a:t>Information Evening 2018</a:t>
            </a:r>
          </a:p>
        </p:txBody>
      </p:sp>
      <p:pic>
        <p:nvPicPr>
          <p:cNvPr id="4" name="Picture 3" descr="IMCC logo_jp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837" y="185875"/>
            <a:ext cx="2131263" cy="213755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96981" y="991330"/>
            <a:ext cx="343843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Welcome! </a:t>
            </a:r>
          </a:p>
          <a:p>
            <a:endParaRPr lang="en-US" sz="3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r>
              <a:rPr lang="en-US" sz="3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Please sign in and receive paperwork…</a:t>
            </a:r>
          </a:p>
        </p:txBody>
      </p:sp>
    </p:spTree>
    <p:extLst>
      <p:ext uri="{BB962C8B-B14F-4D97-AF65-F5344CB8AC3E}">
        <p14:creationId xmlns:p14="http://schemas.microsoft.com/office/powerpoint/2010/main" val="16847557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8900" y="242794"/>
            <a:ext cx="6695887" cy="760506"/>
          </a:xfrm>
        </p:spPr>
        <p:txBody>
          <a:bodyPr/>
          <a:lstStyle/>
          <a:p>
            <a:pPr algn="ctr"/>
            <a:r>
              <a:rPr lang="en-US" b="1" dirty="0"/>
              <a:t>Next step….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6700" y="1871002"/>
            <a:ext cx="8604925" cy="4475817"/>
          </a:xfrm>
        </p:spPr>
        <p:txBody>
          <a:bodyPr>
            <a:noAutofit/>
          </a:bodyPr>
          <a:lstStyle/>
          <a:p>
            <a:r>
              <a:rPr lang="en-US" sz="2200" dirty="0"/>
              <a:t>Ensure you are enrolled in </a:t>
            </a:r>
            <a:r>
              <a:rPr lang="en-US" sz="2200" b="1" u="sng" dirty="0"/>
              <a:t>Career and Enterprise General</a:t>
            </a:r>
            <a:r>
              <a:rPr lang="en-US" sz="2200" dirty="0"/>
              <a:t> course.</a:t>
            </a:r>
          </a:p>
          <a:p>
            <a:r>
              <a:rPr lang="en-US" sz="2200" dirty="0"/>
              <a:t>Understand there is an additional fee of $570 to participate in the program (subsidised by the College).</a:t>
            </a:r>
          </a:p>
          <a:p>
            <a:r>
              <a:rPr lang="en-US" sz="2200" dirty="0"/>
              <a:t>Read </a:t>
            </a:r>
            <a:r>
              <a:rPr lang="en-US" sz="2200" b="1" i="1" dirty="0"/>
              <a:t>Out-of-School Learning and Training Policy and Procedures Booklet </a:t>
            </a:r>
            <a:r>
              <a:rPr lang="en-US" sz="2200" dirty="0"/>
              <a:t>and complete and sign </a:t>
            </a:r>
            <a:r>
              <a:rPr lang="en-US" sz="2200" b="1" dirty="0"/>
              <a:t>Parent and Student Acknowledgement Form</a:t>
            </a:r>
          </a:p>
          <a:p>
            <a:r>
              <a:rPr lang="en-US" sz="2200" b="1" dirty="0"/>
              <a:t>Onsite Application </a:t>
            </a:r>
            <a:r>
              <a:rPr lang="en-US" sz="2200" dirty="0"/>
              <a:t>due </a:t>
            </a:r>
            <a:r>
              <a:rPr lang="en-US" sz="2200" u="sng" dirty="0"/>
              <a:t>Friday 24</a:t>
            </a:r>
            <a:r>
              <a:rPr lang="en-US" sz="2200" u="sng" baseline="30000" dirty="0"/>
              <a:t>th</a:t>
            </a:r>
            <a:r>
              <a:rPr lang="en-US" sz="2200" u="sng" dirty="0"/>
              <a:t> August </a:t>
            </a:r>
            <a:r>
              <a:rPr lang="en-US" sz="2200" dirty="0"/>
              <a:t>(if not handed in already).</a:t>
            </a:r>
          </a:p>
          <a:p>
            <a:r>
              <a:rPr lang="en-US" sz="2200" dirty="0"/>
              <a:t>Onsite interview (</a:t>
            </a:r>
            <a:r>
              <a:rPr lang="en-US" sz="2200" b="1" dirty="0"/>
              <a:t>Thursday 13</a:t>
            </a:r>
            <a:r>
              <a:rPr lang="en-US" sz="2200" b="1" baseline="30000" dirty="0"/>
              <a:t>th</a:t>
            </a:r>
            <a:r>
              <a:rPr lang="en-US" sz="2200" b="1" dirty="0"/>
              <a:t> September</a:t>
            </a:r>
            <a:r>
              <a:rPr lang="en-US" sz="2200" dirty="0"/>
              <a:t>) – each student will be allocated a time. Bring </a:t>
            </a:r>
            <a:r>
              <a:rPr lang="en-US" sz="2200" b="1" dirty="0"/>
              <a:t>Onsite Placement Form</a:t>
            </a:r>
            <a:r>
              <a:rPr lang="en-US" sz="2200" dirty="0"/>
              <a:t>.</a:t>
            </a:r>
          </a:p>
        </p:txBody>
      </p:sp>
      <p:pic>
        <p:nvPicPr>
          <p:cNvPr id="5" name="Picture 4" descr="IMCC logo_jpg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" y="312548"/>
            <a:ext cx="1092200" cy="1143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486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58258" y="1473558"/>
            <a:ext cx="4038600" cy="933450"/>
          </a:xfrm>
        </p:spPr>
        <p:txBody>
          <a:bodyPr>
            <a:noAutofit/>
          </a:bodyPr>
          <a:lstStyle/>
          <a:p>
            <a:pPr algn="ctr"/>
            <a:r>
              <a:rPr lang="en-US" sz="3000" dirty="0">
                <a:solidFill>
                  <a:schemeClr val="bg1"/>
                </a:solidFill>
              </a:rPr>
              <a:t>Thank you, please </a:t>
            </a:r>
            <a:br>
              <a:rPr lang="en-US" sz="3000" dirty="0">
                <a:solidFill>
                  <a:schemeClr val="bg1"/>
                </a:solidFill>
              </a:rPr>
            </a:br>
            <a:r>
              <a:rPr lang="en-US" sz="3000" dirty="0">
                <a:solidFill>
                  <a:schemeClr val="bg1"/>
                </a:solidFill>
              </a:rPr>
              <a:t>drive home safely</a:t>
            </a:r>
          </a:p>
        </p:txBody>
      </p:sp>
      <p:pic>
        <p:nvPicPr>
          <p:cNvPr id="3" name="Picture 2" descr="IMCC logo_jp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1006" y="171345"/>
            <a:ext cx="2267094" cy="221625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8259" y="4740712"/>
            <a:ext cx="856984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Ms</a:t>
            </a:r>
            <a:r>
              <a:rPr lang="en-US" dirty="0"/>
              <a:t> Erin Gallen – VET/WPL Coordinator</a:t>
            </a:r>
          </a:p>
          <a:p>
            <a:endParaRPr lang="en-US" dirty="0"/>
          </a:p>
          <a:p>
            <a:r>
              <a:rPr lang="en-US" dirty="0">
                <a:hlinkClick r:id="rId3"/>
              </a:rPr>
              <a:t>Erin.gallen@cewa.edu.au</a:t>
            </a:r>
            <a:endParaRPr lang="en-US" dirty="0"/>
          </a:p>
          <a:p>
            <a:endParaRPr lang="en-US" dirty="0"/>
          </a:p>
          <a:p>
            <a:r>
              <a:rPr lang="en-US" dirty="0"/>
              <a:t>9562 2438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46465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/>
              <a:t>Welcome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7091772"/>
              </p:ext>
            </p:extLst>
          </p:nvPr>
        </p:nvGraphicFramePr>
        <p:xfrm>
          <a:off x="4168775" y="565864"/>
          <a:ext cx="4597399" cy="46553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5973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4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err="1"/>
                        <a:t>Ms</a:t>
                      </a:r>
                      <a:r>
                        <a:rPr lang="en-US" b="1" dirty="0"/>
                        <a:t> Erin </a:t>
                      </a:r>
                      <a:r>
                        <a:rPr lang="en-US" b="1" dirty="0" err="1"/>
                        <a:t>Gallen</a:t>
                      </a:r>
                      <a:endParaRPr lang="en-US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06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VET/WPL Coordinator</a:t>
                      </a:r>
                    </a:p>
                    <a:p>
                      <a:r>
                        <a:rPr lang="en-US" dirty="0"/>
                        <a:t>Onsite School Coordinator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633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4844">
                <a:tc>
                  <a:txBody>
                    <a:bodyPr/>
                    <a:lstStyle/>
                    <a:p>
                      <a:r>
                        <a:rPr lang="en-US" b="1" dirty="0" err="1"/>
                        <a:t>Mr</a:t>
                      </a:r>
                      <a:r>
                        <a:rPr lang="en-US" b="1" dirty="0"/>
                        <a:t> Andrew Donaldson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6332">
                <a:tc>
                  <a:txBody>
                    <a:bodyPr/>
                    <a:lstStyle/>
                    <a:p>
                      <a:r>
                        <a:rPr lang="en-US" dirty="0"/>
                        <a:t>ADP Year 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633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6777">
                <a:tc>
                  <a:txBody>
                    <a:bodyPr/>
                    <a:lstStyle/>
                    <a:p>
                      <a:r>
                        <a:rPr lang="en-US" b="1" dirty="0" err="1"/>
                        <a:t>Ms</a:t>
                      </a:r>
                      <a:r>
                        <a:rPr lang="en-US" b="1" dirty="0"/>
                        <a:t> Deb White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86332">
                <a:tc>
                  <a:txBody>
                    <a:bodyPr/>
                    <a:lstStyle/>
                    <a:p>
                      <a:r>
                        <a:rPr lang="en-US" dirty="0"/>
                        <a:t>ADP Year 11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8633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8633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5" name="Picture 4" descr="IMCC logo_jpg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93" y="306294"/>
            <a:ext cx="1020670" cy="1068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7193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sp>
        <p:nvSpPr>
          <p:cNvPr id="12" name="Rectangle 11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77006" cy="6858000"/>
          </a:xfrm>
          <a:prstGeom prst="rect">
            <a:avLst/>
          </a:prstGeom>
          <a:solidFill>
            <a:srgbClr val="2528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9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63474" y="484632"/>
            <a:ext cx="275005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chemeClr val="bg2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IMCC logo_jpg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4" y="850519"/>
            <a:ext cx="2269998" cy="2375802"/>
          </a:xfrm>
          <a:prstGeom prst="rect">
            <a:avLst/>
          </a:prstGeom>
          <a:effectLst/>
        </p:spPr>
      </p:pic>
      <p:pic>
        <p:nvPicPr>
          <p:cNvPr id="4" name="Picture 3" descr="13269580_1033896456695805_1176578187_n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4" y="3545545"/>
            <a:ext cx="2269997" cy="226999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37658" y="629266"/>
            <a:ext cx="4817137" cy="167660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4400" b="1" dirty="0">
                <a:solidFill>
                  <a:schemeClr val="tx1"/>
                </a:solidFill>
              </a:rPr>
              <a:t>Prayer</a:t>
            </a:r>
            <a:endParaRPr lang="en-US" sz="440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37660" y="1887166"/>
            <a:ext cx="4817136" cy="4336653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US" sz="1100" dirty="0">
                <a:solidFill>
                  <a:schemeClr val="tx1"/>
                </a:solidFill>
              </a:rPr>
              <a:t>Dear God,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1100" dirty="0">
                <a:solidFill>
                  <a:schemeClr val="tx1"/>
                </a:solidFill>
              </a:rPr>
              <a:t>We pray that we never underestimate our capabilities. 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1100" dirty="0">
                <a:solidFill>
                  <a:schemeClr val="tx1"/>
                </a:solidFill>
              </a:rPr>
              <a:t>May we never hold back from seeking our dreams, and making them a reality. 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1100" dirty="0">
                <a:solidFill>
                  <a:schemeClr val="tx1"/>
                </a:solidFill>
              </a:rPr>
              <a:t>We pray for faith, confidence, strength and determination to set our sights high and to achieve all that we dream of. 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1100" dirty="0">
                <a:solidFill>
                  <a:schemeClr val="tx1"/>
                </a:solidFill>
              </a:rPr>
              <a:t>May the next two years be filled with wonderful accomplishments and successes. 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1100" dirty="0">
                <a:solidFill>
                  <a:schemeClr val="tx1"/>
                </a:solidFill>
              </a:rPr>
              <a:t>May we do this together, as a community, and as a family.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1100" dirty="0">
                <a:solidFill>
                  <a:schemeClr val="tx1"/>
                </a:solidFill>
              </a:rPr>
              <a:t>We ask this through Christ our Lord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1100" dirty="0">
                <a:solidFill>
                  <a:schemeClr val="tx1"/>
                </a:solidFill>
              </a:rPr>
              <a:t>Amen.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1100" i="1" dirty="0">
                <a:solidFill>
                  <a:schemeClr val="tx1"/>
                </a:solidFill>
              </a:rPr>
              <a:t>Prayer for Grade Ten Students-</a:t>
            </a:r>
            <a:r>
              <a:rPr lang="en-US" sz="1100" i="1" dirty="0" err="1">
                <a:solidFill>
                  <a:schemeClr val="tx1"/>
                </a:solidFill>
              </a:rPr>
              <a:t>Tassi</a:t>
            </a:r>
            <a:r>
              <a:rPr lang="en-US" sz="1100" i="1" dirty="0">
                <a:solidFill>
                  <a:schemeClr val="tx1"/>
                </a:solidFill>
              </a:rPr>
              <a:t>, F. and P.(2004)</a:t>
            </a:r>
          </a:p>
        </p:txBody>
      </p:sp>
    </p:spTree>
    <p:extLst>
      <p:ext uri="{BB962C8B-B14F-4D97-AF65-F5344CB8AC3E}">
        <p14:creationId xmlns:p14="http://schemas.microsoft.com/office/powerpoint/2010/main" val="16164216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7500" y="484094"/>
            <a:ext cx="6467287" cy="1116106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Career and Enterprise General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22775" y="1765300"/>
            <a:ext cx="3730626" cy="4144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AU" b="1" dirty="0"/>
              <a:t>The content is divided into six areas:</a:t>
            </a:r>
          </a:p>
          <a:p>
            <a:pPr marL="0" lvl="0" indent="0">
              <a:buNone/>
            </a:pPr>
            <a:r>
              <a:rPr lang="en-AU" dirty="0"/>
              <a:t>1. Learning to learn</a:t>
            </a:r>
          </a:p>
          <a:p>
            <a:pPr marL="0" lvl="0" indent="0">
              <a:buNone/>
            </a:pPr>
            <a:r>
              <a:rPr lang="en-AU" dirty="0"/>
              <a:t>2. Work skills</a:t>
            </a:r>
          </a:p>
          <a:p>
            <a:pPr marL="0" lvl="0" indent="0">
              <a:buNone/>
            </a:pPr>
            <a:r>
              <a:rPr lang="en-AU" dirty="0"/>
              <a:t>3. Entrepreneurial behaviours</a:t>
            </a:r>
          </a:p>
          <a:p>
            <a:pPr marL="0" lvl="0" indent="0">
              <a:buNone/>
            </a:pPr>
            <a:r>
              <a:rPr lang="en-AU" dirty="0"/>
              <a:t>4. Career development and management</a:t>
            </a:r>
          </a:p>
          <a:p>
            <a:pPr marL="0" lvl="0" indent="0">
              <a:buNone/>
            </a:pPr>
            <a:r>
              <a:rPr lang="en-AU" dirty="0"/>
              <a:t>5. The nature of work</a:t>
            </a:r>
          </a:p>
          <a:p>
            <a:pPr marL="0" lvl="0" indent="0">
              <a:buNone/>
            </a:pPr>
            <a:r>
              <a:rPr lang="en-AU" dirty="0"/>
              <a:t>6. Gaining and keeping work</a:t>
            </a:r>
          </a:p>
          <a:p>
            <a:endParaRPr lang="en-US" dirty="0"/>
          </a:p>
        </p:txBody>
      </p:sp>
      <p:pic>
        <p:nvPicPr>
          <p:cNvPr id="5" name="Picture 4" descr="IMCC logo_jp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" y="312548"/>
            <a:ext cx="1092200" cy="114310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06400" y="1752600"/>
            <a:ext cx="33147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dirty="0"/>
              <a:t> </a:t>
            </a:r>
            <a:r>
              <a:rPr lang="en-AU" sz="2200" dirty="0"/>
              <a:t>This course enables students to increase their knowledge of work and career choices and identify a network of people and organisations that can assist with school to work transitions.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361" y="4891921"/>
            <a:ext cx="3081739" cy="1632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893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cxnSp>
        <p:nvCxnSpPr>
          <p:cNvPr id="11" name="Straight Arrow Connector 10">
            <a:extLst/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91490" y="2316480"/>
            <a:ext cx="3703320" cy="0"/>
          </a:xfrm>
          <a:prstGeom prst="straightConnector1">
            <a:avLst/>
          </a:prstGeom>
          <a:ln w="19050" cap="sq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3219" y="196949"/>
            <a:ext cx="7298594" cy="78779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3700" b="1" dirty="0">
                <a:solidFill>
                  <a:schemeClr val="tx1"/>
                </a:solidFill>
              </a:rPr>
              <a:t>Workplace Learning: Benefits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637" y="1605515"/>
            <a:ext cx="8426725" cy="4795071"/>
          </a:xfrm>
          <a:solidFill>
            <a:schemeClr val="accent2">
              <a:lumMod val="75000"/>
              <a:lumOff val="25000"/>
            </a:schemeClr>
          </a:solidFill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Transferable/core skills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Exposure to industries of interest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Exposure to the world of work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Industry specific skills and knowledge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Develop contacts/networks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On the job training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Possible trial for future employment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Development of interpersonal skills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Exhibits passion and interest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US" sz="1000" dirty="0">
              <a:solidFill>
                <a:schemeClr val="tx1"/>
              </a:solidFill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BE418EA-AEFB-9942-AE79-5597E48349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6556" y="196949"/>
            <a:ext cx="1282700" cy="104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9287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Expectations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225685"/>
            <a:ext cx="8334241" cy="5408579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n-GB" sz="6000" b="1" i="1" dirty="0"/>
              <a:t>Students are expected to:  </a:t>
            </a:r>
            <a:endParaRPr lang="en-GB" sz="6000" dirty="0"/>
          </a:p>
          <a:p>
            <a:pPr lvl="0" fontAlgn="ctr"/>
            <a:r>
              <a:rPr lang="en-GB" sz="6000" dirty="0"/>
              <a:t>Co-operate and accept duties in an obliging manner. </a:t>
            </a:r>
          </a:p>
          <a:p>
            <a:pPr lvl="0" fontAlgn="ctr"/>
            <a:r>
              <a:rPr lang="en-GB" sz="6000" dirty="0"/>
              <a:t>Be eager to learn, listen to instructions and ask questions.</a:t>
            </a:r>
          </a:p>
          <a:p>
            <a:pPr lvl="0" fontAlgn="ctr"/>
            <a:r>
              <a:rPr lang="en-GB" sz="6000" dirty="0"/>
              <a:t>Be respectful, polite, courteous and honest. </a:t>
            </a:r>
          </a:p>
          <a:p>
            <a:pPr lvl="0" fontAlgn="ctr"/>
            <a:r>
              <a:rPr lang="en-GB" sz="6000" dirty="0"/>
              <a:t>Meet standards of hygiene, decency and cleanliness.</a:t>
            </a:r>
          </a:p>
          <a:p>
            <a:pPr lvl="0" fontAlgn="ctr"/>
            <a:r>
              <a:rPr lang="en-GB" sz="6000" dirty="0"/>
              <a:t>Comply with specified uniform and/or standard of dress expected. </a:t>
            </a:r>
          </a:p>
          <a:p>
            <a:pPr lvl="0"/>
            <a:r>
              <a:rPr lang="en-AU" sz="6000" dirty="0"/>
              <a:t>Attend all student induction programs. </a:t>
            </a:r>
            <a:endParaRPr lang="en-GB" sz="6000" dirty="0"/>
          </a:p>
          <a:p>
            <a:pPr lvl="0"/>
            <a:r>
              <a:rPr lang="en-AU" sz="6000" dirty="0"/>
              <a:t>Attend all meetings with the VET Coordinator.</a:t>
            </a:r>
            <a:endParaRPr lang="en-GB" sz="6000" dirty="0"/>
          </a:p>
          <a:p>
            <a:pPr lvl="0"/>
            <a:r>
              <a:rPr lang="en-AU" sz="6000" dirty="0"/>
              <a:t>Bring logbook weekly to class.</a:t>
            </a:r>
            <a:endParaRPr lang="en-GB" sz="6000" dirty="0"/>
          </a:p>
          <a:p>
            <a:pPr lvl="0"/>
            <a:r>
              <a:rPr lang="en-AU" sz="6000" dirty="0"/>
              <a:t>Attend your work placement on all specified days and during specified times.</a:t>
            </a:r>
            <a:endParaRPr lang="en-GB" sz="6000" dirty="0"/>
          </a:p>
          <a:p>
            <a:pPr lvl="0"/>
            <a:r>
              <a:rPr lang="en-AU" sz="6000" dirty="0"/>
              <a:t>Meet all the requirements of the school courses in which you are enrolled.</a:t>
            </a:r>
            <a:endParaRPr lang="en-GB" sz="6000" dirty="0"/>
          </a:p>
          <a:p>
            <a:pPr lvl="0"/>
            <a:r>
              <a:rPr lang="en-GB" sz="6000" dirty="0"/>
              <a:t>Communicate with subject school teachers about missed work to complete whilst attending work placement.</a:t>
            </a:r>
            <a:br>
              <a:rPr lang="en-GB" sz="6000" dirty="0"/>
            </a:br>
            <a:r>
              <a:rPr lang="en-GB" sz="6000" dirty="0"/>
              <a:t> </a:t>
            </a:r>
          </a:p>
          <a:p>
            <a:endParaRPr lang="en-US" sz="5600" dirty="0"/>
          </a:p>
        </p:txBody>
      </p:sp>
      <p:pic>
        <p:nvPicPr>
          <p:cNvPr id="4" name="Picture 3" descr="IMCC logo_jp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5451" y="484094"/>
            <a:ext cx="1092200" cy="1143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128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sp>
        <p:nvSpPr>
          <p:cNvPr id="12" name="Rectangle 11">
            <a:extLst/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66660" y="0"/>
            <a:ext cx="1577340" cy="6858000"/>
          </a:xfrm>
          <a:prstGeom prst="rect">
            <a:avLst/>
          </a:prstGeom>
          <a:solidFill>
            <a:srgbClr val="2528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/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86550" y="2358913"/>
            <a:ext cx="1605129" cy="2140172"/>
          </a:xfrm>
          <a:prstGeom prst="ellipse">
            <a:avLst/>
          </a:prstGeom>
          <a:solidFill>
            <a:srgbClr val="FFFFFF"/>
          </a:solidFill>
          <a:ln>
            <a:solidFill>
              <a:srgbClr val="EDB6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IMCC logo_jpg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3066" y="2857501"/>
            <a:ext cx="1092095" cy="114299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2321" y="627564"/>
            <a:ext cx="5605629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ADWPL </a:t>
            </a:r>
            <a:br>
              <a:rPr lang="en-US"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(Endorsed program) </a:t>
            </a:r>
            <a:br>
              <a:rPr lang="en-US"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endParaRPr lang="en-US" sz="2800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2321" y="1617785"/>
            <a:ext cx="5605629" cy="4642338"/>
          </a:xfr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tx1"/>
                </a:solidFill>
              </a:rPr>
              <a:t>This program offers students enrolled in Career and Enterprise an opportunity to attend a chosen workplace one day per week (Thursday) with up to two workplaces per year.  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tx1"/>
                </a:solidFill>
              </a:rPr>
              <a:t>The workplace provides a student with an experience in an industry area that is relevant to his/her interests and considered a possible career or training pathway. 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tx1"/>
                </a:solidFill>
              </a:rPr>
              <a:t>The endorsed program (ADWPL) enables a student to build on the skills, knowledge and understandings that underpin successful participation in work. 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tx1"/>
                </a:solidFill>
              </a:rPr>
              <a:t>The program is managed by the service provider, Onsite, in partnership with the College.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tx1"/>
                </a:solidFill>
              </a:rPr>
              <a:t>Students’ hours are recorded on WACE/WASSA.</a:t>
            </a:r>
          </a:p>
        </p:txBody>
      </p:sp>
    </p:spTree>
    <p:extLst>
      <p:ext uri="{BB962C8B-B14F-4D97-AF65-F5344CB8AC3E}">
        <p14:creationId xmlns:p14="http://schemas.microsoft.com/office/powerpoint/2010/main" val="23719246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484094"/>
            <a:ext cx="6225987" cy="1116106"/>
          </a:xfrm>
        </p:spPr>
        <p:txBody>
          <a:bodyPr>
            <a:normAutofit fontScale="90000"/>
          </a:bodyPr>
          <a:lstStyle/>
          <a:p>
            <a:r>
              <a:rPr lang="en-AU" b="1" dirty="0"/>
              <a:t>ADWPL - Workplace Learning</a:t>
            </a:r>
            <a:br>
              <a:rPr lang="en-AU" b="1" dirty="0"/>
            </a:br>
            <a:r>
              <a:rPr lang="en-AU" b="1" dirty="0"/>
              <a:t>Logbook and Skills Journal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2100" y="1968500"/>
            <a:ext cx="8534400" cy="4610100"/>
          </a:xfrm>
        </p:spPr>
        <p:txBody>
          <a:bodyPr>
            <a:noAutofit/>
          </a:bodyPr>
          <a:lstStyle/>
          <a:p>
            <a:r>
              <a:rPr lang="en-AU" sz="1600" dirty="0"/>
              <a:t>Each student is enrolled in ADWPL – Authority Developed Workplace Learning</a:t>
            </a:r>
          </a:p>
          <a:p>
            <a:r>
              <a:rPr lang="en-AU" sz="1600" dirty="0"/>
              <a:t>Every student completes a </a:t>
            </a:r>
            <a:r>
              <a:rPr lang="en-AU" sz="1600" i="1" dirty="0"/>
              <a:t>Workplace Learning</a:t>
            </a:r>
            <a:r>
              <a:rPr lang="en-AU" sz="1600" dirty="0"/>
              <a:t> </a:t>
            </a:r>
            <a:r>
              <a:rPr lang="en-AU" sz="1600" i="1" dirty="0"/>
              <a:t>Logbook</a:t>
            </a:r>
            <a:r>
              <a:rPr lang="en-AU" sz="1600" dirty="0"/>
              <a:t> :</a:t>
            </a:r>
          </a:p>
          <a:p>
            <a:pPr marL="0" indent="0">
              <a:buNone/>
            </a:pPr>
            <a:r>
              <a:rPr lang="en-AU" sz="1600" dirty="0"/>
              <a:t>It includes:</a:t>
            </a:r>
          </a:p>
          <a:p>
            <a:pPr lvl="2"/>
            <a:r>
              <a:rPr lang="en-AU" sz="1600" dirty="0"/>
              <a:t>an attendance record progressively completed by the student</a:t>
            </a:r>
          </a:p>
          <a:p>
            <a:pPr lvl="2"/>
            <a:r>
              <a:rPr lang="en-AU" sz="1600" dirty="0"/>
              <a:t>a task schedule progressively completed by the student </a:t>
            </a:r>
          </a:p>
          <a:p>
            <a:pPr lvl="2"/>
            <a:r>
              <a:rPr lang="en-AU" sz="1600" dirty="0"/>
              <a:t>a workplace supervisor’s evaluation of student performance </a:t>
            </a:r>
          </a:p>
          <a:p>
            <a:r>
              <a:rPr lang="en-AU" sz="1600" dirty="0"/>
              <a:t>Every student completes a </a:t>
            </a:r>
            <a:r>
              <a:rPr lang="en-AU" sz="1600" i="1" dirty="0"/>
              <a:t>Workplace Learning Skills Journal</a:t>
            </a:r>
            <a:r>
              <a:rPr lang="en-AU" sz="1600" dirty="0"/>
              <a:t> which is a framework for the student to provide specific examples that demonstrate application of work skills, knowledge and understandings. </a:t>
            </a:r>
          </a:p>
          <a:p>
            <a:r>
              <a:rPr lang="en-AU" sz="1600" dirty="0"/>
              <a:t>Every 55 hours completed in the workplace with completed logbook and journal equates to 1 unit equivalence towards WACE. All workplace hours will be recorded.</a:t>
            </a:r>
          </a:p>
          <a:p>
            <a:endParaRPr lang="en-AU" dirty="0"/>
          </a:p>
          <a:p>
            <a:endParaRPr lang="en-AU" dirty="0"/>
          </a:p>
          <a:p>
            <a:pPr lvl="2"/>
            <a:endParaRPr lang="en-AU" dirty="0"/>
          </a:p>
        </p:txBody>
      </p:sp>
      <p:pic>
        <p:nvPicPr>
          <p:cNvPr id="5" name="Picture 4" descr="IMCC logo_jpg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" y="312548"/>
            <a:ext cx="1092200" cy="1143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673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sp>
        <p:nvSpPr>
          <p:cNvPr id="13" name="Rectangle 12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77006" cy="6858000"/>
          </a:xfrm>
          <a:prstGeom prst="rect">
            <a:avLst/>
          </a:prstGeom>
          <a:solidFill>
            <a:srgbClr val="DE7C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9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63474" y="484632"/>
            <a:ext cx="275005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chemeClr val="bg2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IMCC logo_jpg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4" y="850519"/>
            <a:ext cx="2269998" cy="2375802"/>
          </a:xfrm>
          <a:prstGeom prst="rect">
            <a:avLst/>
          </a:prstGeom>
          <a:effectLst/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" y="3925770"/>
            <a:ext cx="2269997" cy="15095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37658" y="629266"/>
            <a:ext cx="4817137" cy="167660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700" b="1" dirty="0">
                <a:solidFill>
                  <a:schemeClr val="tx1"/>
                </a:solidFill>
              </a:rPr>
              <a:t>Work Ready Induction Program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37660" y="2438400"/>
            <a:ext cx="4817136" cy="3785419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400">
                <a:solidFill>
                  <a:schemeClr val="tx1"/>
                </a:solidFill>
              </a:rPr>
              <a:t>Before engaging in the authority developed </a:t>
            </a:r>
            <a:r>
              <a:rPr lang="en-US" sz="1400" b="1">
                <a:solidFill>
                  <a:schemeClr val="tx1"/>
                </a:solidFill>
              </a:rPr>
              <a:t>Workplace Learning Program</a:t>
            </a:r>
            <a:r>
              <a:rPr lang="en-US" sz="1400">
                <a:solidFill>
                  <a:schemeClr val="tx1"/>
                </a:solidFill>
              </a:rPr>
              <a:t> a student must be deemed by the school to be work ready. 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400">
                <a:solidFill>
                  <a:schemeClr val="tx1"/>
                </a:solidFill>
              </a:rPr>
              <a:t>All students engaging in Workplace Learning will complete the </a:t>
            </a:r>
            <a:r>
              <a:rPr lang="en-US" sz="1400" b="1">
                <a:solidFill>
                  <a:schemeClr val="tx1"/>
                </a:solidFill>
              </a:rPr>
              <a:t>Work Ready Induction Program </a:t>
            </a:r>
            <a:r>
              <a:rPr lang="en-US" sz="1400">
                <a:solidFill>
                  <a:schemeClr val="tx1"/>
                </a:solidFill>
              </a:rPr>
              <a:t>to prepare them to enter the workplace safely and responsibly and to develop essential prior knowledge.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400">
                <a:solidFill>
                  <a:schemeClr val="tx1"/>
                </a:solidFill>
              </a:rPr>
              <a:t> The </a:t>
            </a:r>
            <a:r>
              <a:rPr lang="en-US" sz="1400" b="1">
                <a:solidFill>
                  <a:schemeClr val="tx1"/>
                </a:solidFill>
              </a:rPr>
              <a:t>Work Ready Induction Program </a:t>
            </a:r>
            <a:r>
              <a:rPr lang="en-US" sz="1400">
                <a:solidFill>
                  <a:schemeClr val="tx1"/>
                </a:solidFill>
              </a:rPr>
              <a:t>will be completed in class.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400">
                <a:solidFill>
                  <a:schemeClr val="tx1"/>
                </a:solidFill>
              </a:rPr>
              <a:t>The program will also require students to be on </a:t>
            </a:r>
            <a:r>
              <a:rPr lang="en-US" sz="1400" u="sng">
                <a:solidFill>
                  <a:schemeClr val="tx1"/>
                </a:solidFill>
              </a:rPr>
              <a:t>good standing </a:t>
            </a:r>
            <a:r>
              <a:rPr lang="en-US" sz="1400">
                <a:solidFill>
                  <a:schemeClr val="tx1"/>
                </a:solidFill>
              </a:rPr>
              <a:t>at school, demonstrate an excellent record of attendance and to maintain satisfactory grades across all school based courses.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US" sz="14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020423"/>
      </p:ext>
    </p:extLst>
  </p:cSld>
  <p:clrMapOvr>
    <a:masterClrMapping/>
  </p:clrMapOvr>
</p:sld>
</file>

<file path=ppt/theme/theme1.xml><?xml version="1.0" encoding="utf-8"?>
<a:theme xmlns:a="http://schemas.openxmlformats.org/drawingml/2006/main" name="Advantage">
  <a:themeElements>
    <a:clrScheme name="Advantage">
      <a:dk1>
        <a:sysClr val="windowText" lastClr="000000"/>
      </a:dk1>
      <a:lt1>
        <a:sysClr val="window" lastClr="FFFFFF"/>
      </a:lt1>
      <a:dk2>
        <a:srgbClr val="2B142D"/>
      </a:dk2>
      <a:lt2>
        <a:srgbClr val="C3AFCC"/>
      </a:lt2>
      <a:accent1>
        <a:srgbClr val="663366"/>
      </a:accent1>
      <a:accent2>
        <a:srgbClr val="330F42"/>
      </a:accent2>
      <a:accent3>
        <a:srgbClr val="666699"/>
      </a:accent3>
      <a:accent4>
        <a:srgbClr val="999966"/>
      </a:accent4>
      <a:accent5>
        <a:srgbClr val="F7901E"/>
      </a:accent5>
      <a:accent6>
        <a:srgbClr val="A3A101"/>
      </a:accent6>
      <a:hlink>
        <a:srgbClr val="BC5FBC"/>
      </a:hlink>
      <a:folHlink>
        <a:srgbClr val="9775A7"/>
      </a:folHlink>
    </a:clrScheme>
    <a:fontScheme name="Advantage">
      <a:majorFont>
        <a:latin typeface="Rockwell"/>
        <a:ea typeface=""/>
        <a:cs typeface=""/>
        <a:font script="Jpan" typeface="ＭＳ ゴシック"/>
        <a:font script="Hans" typeface="宋体"/>
        <a:font script="Hant" typeface="新細明體"/>
      </a:majorFont>
      <a:minorFont>
        <a:latin typeface="Rockwell"/>
        <a:ea typeface=""/>
        <a:cs typeface=""/>
        <a:font script="Jpan" typeface="ＭＳ ゴシック"/>
        <a:font script="Hans" typeface="宋体"/>
        <a:font script="Hant" typeface="新細明體"/>
      </a:minorFont>
    </a:fontScheme>
    <a:fmtScheme name="Advantage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6000000" scaled="1"/>
        </a:gradFill>
        <a:gradFill rotWithShape="1">
          <a:gsLst>
            <a:gs pos="0">
              <a:schemeClr val="phClr"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63500" dist="25400" dir="5400000" rotWithShape="0">
              <a:srgbClr val="808080">
                <a:alpha val="7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twoPt" dir="tl">
              <a:rot lat="0" lon="0" rev="4500000"/>
            </a:lightRig>
          </a:scene3d>
          <a:sp3d>
            <a:bevelT w="635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1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Revolution.thmx</Template>
  <TotalTime>3147</TotalTime>
  <Words>795</Words>
  <Application>Microsoft Macintosh PowerPoint</Application>
  <PresentationFormat>On-screen Show (4:3)</PresentationFormat>
  <Paragraphs>97</Paragraphs>
  <Slides>11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Mangal</vt:lpstr>
      <vt:lpstr>Rockwell</vt:lpstr>
      <vt:lpstr>Wingdings</vt:lpstr>
      <vt:lpstr>Advantage</vt:lpstr>
      <vt:lpstr>Workplace Learning Program Information Evening 2018</vt:lpstr>
      <vt:lpstr>Welcome</vt:lpstr>
      <vt:lpstr>Prayer</vt:lpstr>
      <vt:lpstr>Career and Enterprise General</vt:lpstr>
      <vt:lpstr>Workplace Learning: Benefits</vt:lpstr>
      <vt:lpstr>Expectations</vt:lpstr>
      <vt:lpstr>ADWPL  (Endorsed program)  </vt:lpstr>
      <vt:lpstr>ADWPL - Workplace Learning Logbook and Skills Journal </vt:lpstr>
      <vt:lpstr>Work Ready Induction Program</vt:lpstr>
      <vt:lpstr>Next step….</vt:lpstr>
      <vt:lpstr>Thank you, please  drive home safely</vt:lpstr>
    </vt:vector>
  </TitlesOfParts>
  <Company>IMCC</Company>
  <LinksUpToDate>false</LinksUpToDate>
  <SharedDoc>false</SharedDoc>
  <HyperlinksChanged>false</HyperlinksChanged>
  <AppVersion>16.0015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Career and Enterprise General  with Workplace Learning Option Information Evening 2016</dc:title>
  <dc:creator>Erin Gallen</dc:creator>
  <cp:lastModifiedBy>Erin Gallen (Irene McCormack Catholic College)</cp:lastModifiedBy>
  <cp:revision>182</cp:revision>
  <cp:lastPrinted>2017-08-30T04:50:36Z</cp:lastPrinted>
  <dcterms:created xsi:type="dcterms:W3CDTF">2015-08-27T03:58:27Z</dcterms:created>
  <dcterms:modified xsi:type="dcterms:W3CDTF">2018-08-22T11:47:55Z</dcterms:modified>
</cp:coreProperties>
</file>